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70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7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22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96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49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28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7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07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497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33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52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68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4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5FFDF-A94C-4B51-A344-60A0F419A8E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38C23-51D6-4EEB-B45B-8484E5A0F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8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36" y="0"/>
            <a:ext cx="9699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59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B10E3-E320-3411-D84A-157B4CA6B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F01A0F-B571-10BF-6E06-5D0A3F123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>
                <a:effectLst/>
                <a:latin typeface="Times New Roman" panose="02020603050405020304" pitchFamily="18" charset="0"/>
              </a:rPr>
              <a:t>Pesquisa Eleitoral - CE-03749/2024</a:t>
            </a:r>
            <a:endParaRPr lang="pt-BR" dirty="0">
              <a:effectLst/>
              <a:latin typeface="Times New Roman" panose="02020603050405020304" pitchFamily="18" charset="0"/>
            </a:endParaRPr>
          </a:p>
          <a:p>
            <a:r>
              <a:rPr lang="pt-BR" b="1" dirty="0">
                <a:effectLst/>
                <a:latin typeface="Times New Roman" panose="02020603050405020304" pitchFamily="18" charset="0"/>
              </a:rPr>
              <a:t>FORTALEZA – CE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Número de identificação:CE-03749/2024</a:t>
            </a:r>
          </a:p>
          <a:p>
            <a:r>
              <a:rPr lang="pt-BR" dirty="0" err="1">
                <a:effectLst/>
                <a:latin typeface="Times New Roman" panose="02020603050405020304" pitchFamily="18" charset="0"/>
              </a:rPr>
              <a:t>Eleição:Eleições</a:t>
            </a:r>
            <a:r>
              <a:rPr lang="pt-BR" dirty="0">
                <a:effectLst/>
                <a:latin typeface="Times New Roman" panose="02020603050405020304" pitchFamily="18" charset="0"/>
              </a:rPr>
              <a:t> Municipais2024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Data de registro:26/05/2024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Data de divulgação:01/06/2024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Data de início da pesquisa:24/05/2024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Data de término da pesquisa:30/05/2024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Cargo(</a:t>
            </a:r>
            <a:r>
              <a:rPr lang="pt-BR" dirty="0" err="1">
                <a:effectLst/>
                <a:latin typeface="Times New Roman" panose="02020603050405020304" pitchFamily="18" charset="0"/>
              </a:rPr>
              <a:t>s</a:t>
            </a:r>
            <a:r>
              <a:rPr lang="pt-BR" dirty="0">
                <a:effectLst/>
                <a:latin typeface="Times New Roman" panose="02020603050405020304" pitchFamily="18" charset="0"/>
              </a:rPr>
              <a:t>):Prefeito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Entrevistados:1000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</a:rPr>
              <a:t>Estatístico </a:t>
            </a:r>
            <a:r>
              <a:rPr lang="pt-BR" dirty="0" err="1">
                <a:effectLst/>
                <a:latin typeface="Times New Roman" panose="02020603050405020304" pitchFamily="18" charset="0"/>
              </a:rPr>
              <a:t>responsável:Cleudimar</a:t>
            </a:r>
            <a:r>
              <a:rPr lang="pt-BR" dirty="0">
                <a:effectLst/>
                <a:latin typeface="Times New Roman" panose="02020603050405020304" pitchFamily="18" charset="0"/>
              </a:rPr>
              <a:t> </a:t>
            </a:r>
            <a:r>
              <a:rPr lang="pt-BR" dirty="0" err="1">
                <a:effectLst/>
                <a:latin typeface="Times New Roman" panose="02020603050405020304" pitchFamily="18" charset="0"/>
              </a:rPr>
              <a:t>NobreDantas</a:t>
            </a:r>
            <a:endParaRPr lang="pt-BR" dirty="0"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2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82D52-8D12-12B1-2069-186C0499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Metodologia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353023-6A29-7D8B-6091-9CC6B91CE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  </a:t>
            </a:r>
            <a:br>
              <a:rPr lang="en-US" dirty="0"/>
            </a:br>
            <a:r>
              <a:rPr lang="pt-BR" dirty="0"/>
              <a:t>Pesquisa quantitativa, do tipo </a:t>
            </a:r>
            <a:r>
              <a:rPr lang="pt-BR" dirty="0" err="1"/>
              <a:t>survey</a:t>
            </a:r>
            <a:r>
              <a:rPr lang="pt-BR" dirty="0"/>
              <a:t>, com realização de entrevistas diretas, por meio da aplicação de questionário estruturado, em uma amostra significativa da população em estudo, composta pelo eleitorado do município de Fortaleza/CE. A pesquisa foi realizada nos dias 24 a 30 de maio de 2024.</a:t>
            </a:r>
          </a:p>
          <a:p>
            <a:pPr marL="0" indent="0">
              <a:buNone/>
            </a:pPr>
            <a:r>
              <a:rPr lang="pt-BR" dirty="0"/>
              <a:t>Plano amostral e ponderação quanto a sexo, idade, grau de instrução e nível econômico do entrevistado.</a:t>
            </a:r>
          </a:p>
          <a:p>
            <a:pPr marL="0" indent="0">
              <a:buNone/>
            </a:pPr>
            <a:r>
              <a:rPr lang="pt-BR" dirty="0"/>
              <a:t>Intervalo de confiança e margem de erro: O universo pesquisado (ou população de estudo) é o eleitorado do município de Fortaleza/CE, com 16 anos ou mais, que esteja apto a votar. O tamanho da amostra é de 1.005 entrevistas, com uma margem de erro de 3,10% e confiabilidade de 95%. A amostra foi calculada pelo método de amostragem aleatória simples, essa amostra é estratificada, urbana, com as cotas de ponderação segundo as variáveis sexo, idade, grau de instrução e nível econômico do eleitorado. O tamanho dos estratos é proporcional a esses segmentos, de acordo com as informações de estatística do eleitorado fornecidas pelo Tribunal Superior Eleitoral - TSE e, para as classes de rendimento, dados do Instituto Brasileiro de Geografia e Estatística -IBGE. Os tamanhos dos segmentos são: 1. Sexo (Feminino: 55,04% / Masculino: 44,96%); 2. Faixa etária (16-24 anos: 12,07% / 25-34 anos: 21,01% / 35-44 anos: 21,59% / 45-59 anos: 24,62% / 60 anos </a:t>
            </a:r>
            <a:r>
              <a:rPr lang="pt-BR" dirty="0" err="1"/>
              <a:t>oumais</a:t>
            </a:r>
            <a:r>
              <a:rPr lang="pt-BR" dirty="0"/>
              <a:t>: 20,71%); 3. Escolaridade (Sem instrução: 7,49% Ensino Fundamental (completo/incompleto): 24,14%/ Ensino Médio (completo/incompleto): 45,61% / Ensino Superior (completo/incompleto): 22,75%; 4. Nível econômico (População Economicamente Ativa (PEA): 58,06% / Não Economicamente Ativa (Não PEA):41,94. Ao final da pesquisa, foi aplicado fator de ponderação de modo a corrigir as possíveis diferenças entre os valores esperados da amostra e aqueles coletados durante o trabalho de campo. </a:t>
            </a:r>
          </a:p>
          <a:p>
            <a:pPr marL="0" indent="0">
              <a:buNone/>
            </a:pPr>
            <a:r>
              <a:rPr lang="pt-BR" dirty="0"/>
              <a:t>Sistema interno de controle e verificação, conferência e fiscalização da coleta de dados e do trabalho de </a:t>
            </a:r>
            <a:r>
              <a:rPr lang="pt-BR" dirty="0" err="1"/>
              <a:t>campo:A</a:t>
            </a:r>
            <a:r>
              <a:rPr lang="pt-BR" dirty="0"/>
              <a:t> pesquisa foi realizada por uma equipe de 17 (dezessete) entrevistadores e 1 (um) supervisor de campo da empresa DUDA PESQUISA LTDA - ME, devidamente treinados. Os questionários são submetidos a uma fiscalização de, no mínimo, 20% dos questionários aplicados por cada entrevistador. A fiscalização é realizada simultaneamente à coleta de dados em campo.</a:t>
            </a:r>
          </a:p>
          <a:p>
            <a:pPr marL="0" indent="0">
              <a:buNone/>
            </a:pPr>
            <a:r>
              <a:rPr lang="pt-BR" dirty="0"/>
              <a:t>A pesquisa contou com a assessoria técnica do Prof. Lucio Rennó, cientista político da Universidade de Brasília.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6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112CB8-0CC4-14D5-2491-F2E23C0E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Carcterísticas</a:t>
            </a:r>
            <a:r>
              <a:rPr lang="en-US" dirty="0"/>
              <a:t> </a:t>
            </a:r>
            <a:r>
              <a:rPr lang="en-US" dirty="0" err="1"/>
              <a:t>socioeconômicas</a:t>
            </a:r>
            <a:r>
              <a:rPr lang="en-US" dirty="0"/>
              <a:t> da </a:t>
            </a:r>
            <a:r>
              <a:rPr lang="en-US" dirty="0" err="1"/>
              <a:t>amostra</a:t>
            </a:r>
            <a:endParaRPr lang="en-US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8EFD01D-2C75-40C1-7722-F38139729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987702"/>
              </p:ext>
            </p:extLst>
          </p:nvPr>
        </p:nvGraphicFramePr>
        <p:xfrm>
          <a:off x="924525" y="1690688"/>
          <a:ext cx="3670300" cy="1422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0710">
                  <a:extLst>
                    <a:ext uri="{9D8B030D-6E8A-4147-A177-3AD203B41FA5}">
                      <a16:colId xmlns:a16="http://schemas.microsoft.com/office/drawing/2014/main" val="2376382923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3172128301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216938050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176707288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Faixa Etária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Freq.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Percent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Cum.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855909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16 a 24 anos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125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12.44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12.44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94735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25 a 34 anos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209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20.80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33.23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092339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35 a 44 anos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217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21.59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54.83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040738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45 a 59 anos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265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26.37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81.19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85325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60 anos ou mais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18.81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8280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Total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1,005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049635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F71EF87-C300-F57D-9093-83F5F30D5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963810"/>
              </p:ext>
            </p:extLst>
          </p:nvPr>
        </p:nvGraphicFramePr>
        <p:xfrm>
          <a:off x="6725755" y="1800018"/>
          <a:ext cx="3670300" cy="81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0710">
                  <a:extLst>
                    <a:ext uri="{9D8B030D-6E8A-4147-A177-3AD203B41FA5}">
                      <a16:colId xmlns:a16="http://schemas.microsoft.com/office/drawing/2014/main" val="3757381907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113675114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149686218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190032419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Sexo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Freq.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Percent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Cum.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039581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Masculino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453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45.07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45.07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194916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Feminino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552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54.93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34488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Total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1,005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0963964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785BB25-CDF2-55FA-9C2E-693CEFD71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78383"/>
              </p:ext>
            </p:extLst>
          </p:nvPr>
        </p:nvGraphicFramePr>
        <p:xfrm>
          <a:off x="924525" y="3522870"/>
          <a:ext cx="3670300" cy="2821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0710">
                  <a:extLst>
                    <a:ext uri="{9D8B030D-6E8A-4147-A177-3AD203B41FA5}">
                      <a16:colId xmlns:a16="http://schemas.microsoft.com/office/drawing/2014/main" val="2868241289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327852746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692792108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188338212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Escolaridade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Freq.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err="1">
                          <a:effectLst/>
                        </a:rPr>
                        <a:t>Percent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Cum.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967774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Analfabeto/ Nunca frequentou escola/ só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60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5.98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5.98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206756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Ensino Fundamental COMPLETO OU INCOMPLE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265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26.39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32.37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601011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Ensino médio COMPLETO OU INCOMPLETO  (2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504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50.20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82.57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188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Superior COMPLETO OU INCOMPLETO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175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17.43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23778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Total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1,004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1997349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51843C8-192A-8D6A-6672-D29DCC5CF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145813"/>
              </p:ext>
            </p:extLst>
          </p:nvPr>
        </p:nvGraphicFramePr>
        <p:xfrm>
          <a:off x="6725755" y="3022600"/>
          <a:ext cx="3670300" cy="81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0710">
                  <a:extLst>
                    <a:ext uri="{9D8B030D-6E8A-4147-A177-3AD203B41FA5}">
                      <a16:colId xmlns:a16="http://schemas.microsoft.com/office/drawing/2014/main" val="1193989295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175545996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641058124"/>
                    </a:ext>
                  </a:extLst>
                </a:gridCol>
                <a:gridCol w="826530">
                  <a:extLst>
                    <a:ext uri="{9D8B030D-6E8A-4147-A177-3AD203B41FA5}">
                      <a16:colId xmlns:a16="http://schemas.microsoft.com/office/drawing/2014/main" val="231224472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PEA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Freq.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Percent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Cum.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492942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Sim - PEA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650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64.68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64.68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78623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Não - NPEA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355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35.32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19984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Total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</a:rPr>
                        <a:t>1,005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100.00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3786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52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AF87D-7D9D-7E24-B2C3-D30CDDE1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Dados </a:t>
            </a:r>
            <a:r>
              <a:rPr lang="en-US" dirty="0" err="1"/>
              <a:t>Eleitorais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519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36" y="0"/>
            <a:ext cx="9699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8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21" y="0"/>
            <a:ext cx="9723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71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36" y="0"/>
            <a:ext cx="9699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32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64" y="0"/>
            <a:ext cx="9719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9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21" y="0"/>
            <a:ext cx="9736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4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398" y="0"/>
            <a:ext cx="4821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48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037" y="0"/>
            <a:ext cx="9765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90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21" y="0"/>
            <a:ext cx="9723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33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660</Words>
  <Application>Microsoft Macintosh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Nota Técnica</vt:lpstr>
      <vt:lpstr>Metodologia</vt:lpstr>
      <vt:lpstr>Carcterísticas socioeconômicas da amostra</vt:lpstr>
      <vt:lpstr>Dados Eleitorais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Câmara dos Deputados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Bellozupko Stremel</dc:creator>
  <cp:lastModifiedBy>Lucio Junior</cp:lastModifiedBy>
  <cp:revision>2</cp:revision>
  <dcterms:created xsi:type="dcterms:W3CDTF">2024-06-04T13:55:29Z</dcterms:created>
  <dcterms:modified xsi:type="dcterms:W3CDTF">2024-06-04T15:45:00Z</dcterms:modified>
</cp:coreProperties>
</file>